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get p-value from Q test, which is a chi-square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pchisq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(24.40149, 4,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lower.tail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FALSE)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0.0001327126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9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AU" sz="3800" dirty="0"/>
                  <a:t>We can even do all the seemingly fancy stuff </a:t>
                </a:r>
                <a:r>
                  <a:rPr lang="en-AU" sz="3800" b="1" dirty="0" err="1">
                    <a:latin typeface="Courier"/>
                  </a:rPr>
                  <a:t>metafor</a:t>
                </a:r>
                <a:r>
                  <a:rPr lang="en-AU" sz="3800" dirty="0"/>
                  <a:t> is doing ourselves if we want….we just need to know the equations:</a:t>
                </a:r>
              </a:p>
              <a:p>
                <a:pPr marL="0" indent="0">
                  <a:buNone/>
                </a:pPr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Calculate pooled effect size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dirty="0" err="1">
                    <a:latin typeface="Courier"/>
                  </a:rPr>
                  <a:t>dataFE</a:t>
                </a:r>
                <a:r>
                  <a:rPr lang="en-AU"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dirty="0" err="1">
                    <a:latin typeface="Courier"/>
                  </a:rPr>
                  <a:t>es</a:t>
                </a:r>
                <a:r>
                  <a:rPr lang="en-AU" dirty="0">
                    <a:latin typeface="Courier"/>
                  </a:rPr>
                  <a:t>)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   </a:t>
                </a:r>
                <a:r>
                  <a:rPr lang="en-AU" dirty="0" err="1">
                    <a:latin typeface="Courier"/>
                  </a:rPr>
                  <a:t>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dirty="0">
                    <a:latin typeface="Courier"/>
                  </a:rPr>
                  <a:t>(W)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VarEsP.FE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VarEsP.FE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r>
                  <a:rPr lang="en-AU" dirty="0">
                    <a:latin typeface="Courier"/>
                  </a:rPr>
                  <a:t>    </a:t>
                </a:r>
                <a:r>
                  <a:rPr lang="en-AU" dirty="0" err="1">
                    <a:latin typeface="Courier"/>
                  </a:rPr>
                  <a:t>SE.EsP.FE</a:t>
                </a:r>
                <a:endParaRPr lang="en-AU" dirty="0">
                  <a:latin typeface="Courier"/>
                </a:endParaRP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[1] 0.09944903</a:t>
                </a: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925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E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ffect</a:t>
            </a:r>
            <a:r>
              <a:rPr i="1" dirty="0">
                <a:solidFill>
                  <a:srgbClr val="60A0B0"/>
                </a:solidFill>
                <a:latin typeface="Courier"/>
              </a:rPr>
              <a:t>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sz="2600" dirty="0" err="1">
                <a:latin typeface="Courier"/>
              </a:rPr>
              <a:t>esRE</a:t>
            </a:r>
            <a:r>
              <a:rPr sz="2600" dirty="0">
                <a:latin typeface="Courier"/>
              </a:rPr>
              <a:t> </a:t>
            </a:r>
            <a:r>
              <a:rPr sz="2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600" dirty="0">
                <a:latin typeface="Courier"/>
              </a:rPr>
              <a:t> </a:t>
            </a:r>
            <a:r>
              <a:rPr sz="26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600" dirty="0">
                <a:latin typeface="Courier"/>
              </a:rPr>
              <a:t>(</a:t>
            </a:r>
            <a:r>
              <a:rPr sz="26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600" dirty="0">
                <a:latin typeface="Courier"/>
              </a:rPr>
              <a:t>(</a:t>
            </a:r>
            <a:r>
              <a:rPr sz="2600" dirty="0" err="1">
                <a:latin typeface="Courier"/>
              </a:rPr>
              <a:t>Ves</a:t>
            </a:r>
            <a:r>
              <a:rPr sz="2600" dirty="0">
                <a:latin typeface="Courier"/>
              </a:rPr>
              <a:t>), </a:t>
            </a:r>
            <a:r>
              <a:rPr sz="2600" dirty="0">
                <a:solidFill>
                  <a:srgbClr val="40A070"/>
                </a:solidFill>
                <a:latin typeface="Courier"/>
              </a:rPr>
              <a:t>2</a:t>
            </a:r>
            <a:r>
              <a:rPr sz="2600" dirty="0">
                <a:latin typeface="Courier"/>
              </a:rPr>
              <a:t>, </a:t>
            </a:r>
            <a:r>
              <a:rPr sz="2600"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600" b="1" dirty="0">
                <a:latin typeface="Courier"/>
              </a:rPr>
              <a:t>(</a:t>
            </a:r>
            <a:r>
              <a:rPr sz="2600" b="1" dirty="0" err="1">
                <a:latin typeface="Courier"/>
              </a:rPr>
              <a:t>Ves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2600" b="1" dirty="0">
                <a:latin typeface="Courier"/>
              </a:rPr>
              <a:t> </a:t>
            </a:r>
            <a:r>
              <a:rPr sz="2600" b="1" dirty="0">
                <a:solidFill>
                  <a:srgbClr val="40A070"/>
                </a:solidFill>
                <a:latin typeface="Courier"/>
              </a:rPr>
              <a:t>0.8</a:t>
            </a:r>
            <a:r>
              <a:rPr sz="2600" b="1" dirty="0">
                <a:latin typeface="Courier"/>
              </a:rPr>
              <a:t>)</a:t>
            </a:r>
            <a:r>
              <a:rPr sz="2600"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sz="2400" dirty="0" err="1">
                <a:latin typeface="Courier"/>
              </a:rPr>
              <a:t>dataRE</a:t>
            </a:r>
            <a:r>
              <a:rPr sz="2400" dirty="0">
                <a:latin typeface="Courier"/>
              </a:rPr>
              <a:t>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stdy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esRE</a:t>
            </a:r>
            <a:r>
              <a:rPr sz="2400" dirty="0">
                <a:latin typeface="Courier"/>
              </a:rPr>
              <a:t>, </a:t>
            </a:r>
            <a:r>
              <a:rPr sz="2400" dirty="0" err="1">
                <a:latin typeface="Courier"/>
              </a:rPr>
              <a:t>Ves</a:t>
            </a:r>
            <a:r>
              <a:rPr sz="24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AU"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ar-AE" dirty="0"/>
                  <a:t> </a:t>
                </a:r>
                <a:r>
                  <a:rPr lang="en-AU" dirty="0"/>
                  <a:t>or the between-study variance which can be calculated from these equations (</a:t>
                </a:r>
                <a:r>
                  <a:rPr lang="en-AU" dirty="0" err="1"/>
                  <a:t>Borenstein</a:t>
                </a:r>
                <a:r>
                  <a:rPr lang="en-AU" dirty="0"/>
                  <a:t>, 2009):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en-AU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AU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b="0" i="0" smtClean="0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2217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&amp; tau2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 and think;</a:t>
            </a:r>
            <a:r>
              <a:rPr lang="en-US" dirty="0"/>
              <a:t>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 err="1"/>
              <a:t>spp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005" y="1890873"/>
            <a:ext cx="315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Fixed-effect meta-analysis</a:t>
            </a:r>
          </a:p>
          <a:p>
            <a:pPr algn="ctr"/>
            <a:r>
              <a:rPr lang="en-US" b="1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10698" y="2029372"/>
            <a:ext cx="30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:r>
                  <a:rPr lang="en-US" dirty="0">
                    <a:ea typeface="Cambria" panose="020405030504060302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l="-1887" t="-405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6627</TotalTime>
  <Words>11001</Words>
  <Application>Microsoft Macintosh PowerPoint</Application>
  <PresentationFormat>On-screen Show (4:3)</PresentationFormat>
  <Paragraphs>658</Paragraphs>
  <Slides>79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314</cp:revision>
  <dcterms:created xsi:type="dcterms:W3CDTF">2022-06-05T22:41:34Z</dcterms:created>
  <dcterms:modified xsi:type="dcterms:W3CDTF">2022-07-08T05:45:54Z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